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6" r:id="rId2"/>
    <p:sldId id="324" r:id="rId3"/>
    <p:sldId id="257" r:id="rId4"/>
    <p:sldId id="259" r:id="rId5"/>
    <p:sldId id="268" r:id="rId6"/>
    <p:sldId id="261" r:id="rId7"/>
    <p:sldId id="269" r:id="rId8"/>
    <p:sldId id="298" r:id="rId9"/>
    <p:sldId id="271" r:id="rId10"/>
    <p:sldId id="327" r:id="rId11"/>
    <p:sldId id="274" r:id="rId12"/>
    <p:sldId id="277" r:id="rId13"/>
    <p:sldId id="276" r:id="rId14"/>
    <p:sldId id="299" r:id="rId15"/>
    <p:sldId id="279" r:id="rId16"/>
    <p:sldId id="262" r:id="rId17"/>
    <p:sldId id="281" r:id="rId18"/>
    <p:sldId id="282" r:id="rId19"/>
    <p:sldId id="283" r:id="rId20"/>
    <p:sldId id="284" r:id="rId21"/>
    <p:sldId id="293" r:id="rId22"/>
    <p:sldId id="285" r:id="rId23"/>
    <p:sldId id="292" r:id="rId24"/>
    <p:sldId id="286" r:id="rId25"/>
    <p:sldId id="287" r:id="rId26"/>
    <p:sldId id="288" r:id="rId27"/>
    <p:sldId id="290" r:id="rId28"/>
    <p:sldId id="289" r:id="rId29"/>
    <p:sldId id="291" r:id="rId30"/>
    <p:sldId id="294" r:id="rId31"/>
    <p:sldId id="295" r:id="rId32"/>
    <p:sldId id="328" r:id="rId33"/>
    <p:sldId id="296" r:id="rId34"/>
    <p:sldId id="297" r:id="rId35"/>
    <p:sldId id="300" r:id="rId36"/>
    <p:sldId id="302" r:id="rId37"/>
    <p:sldId id="303" r:id="rId38"/>
    <p:sldId id="309" r:id="rId39"/>
    <p:sldId id="305" r:id="rId40"/>
    <p:sldId id="307" r:id="rId41"/>
    <p:sldId id="308" r:id="rId42"/>
    <p:sldId id="310" r:id="rId43"/>
    <p:sldId id="311" r:id="rId44"/>
    <p:sldId id="313" r:id="rId45"/>
    <p:sldId id="306" r:id="rId46"/>
    <p:sldId id="314" r:id="rId47"/>
    <p:sldId id="316" r:id="rId48"/>
    <p:sldId id="319" r:id="rId49"/>
    <p:sldId id="321" r:id="rId50"/>
    <p:sldId id="326" r:id="rId51"/>
    <p:sldId id="320" r:id="rId52"/>
    <p:sldId id="323" r:id="rId53"/>
    <p:sldId id="325" r:id="rId54"/>
    <p:sldId id="359" r:id="rId55"/>
    <p:sldId id="360" r:id="rId56"/>
    <p:sldId id="330" r:id="rId57"/>
    <p:sldId id="358" r:id="rId58"/>
    <p:sldId id="331" r:id="rId59"/>
    <p:sldId id="332" r:id="rId60"/>
    <p:sldId id="361" r:id="rId61"/>
    <p:sldId id="335" r:id="rId62"/>
    <p:sldId id="333" r:id="rId63"/>
    <p:sldId id="362" r:id="rId6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5778" autoAdjust="0"/>
  </p:normalViewPr>
  <p:slideViewPr>
    <p:cSldViewPr>
      <p:cViewPr varScale="1">
        <p:scale>
          <a:sx n="84" d="100"/>
          <a:sy n="84" d="100"/>
        </p:scale>
        <p:origin x="243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C782EE-29F9-4C27-9C1B-D0AA356E9BA6}" type="datetimeFigureOut">
              <a:rPr lang="en-AU" smtClean="0"/>
              <a:t>18/09/2024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365121-D675-42CC-8B25-4F8984E0A79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98721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rapid growth of the Perth’s population in the 1890’s due to the gold rush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43850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state government had even applied to the commonwealth government to take the running of the Observatory over in 1902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90874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1920 and 1921 Curlewis was involved with the Government Astronomer of South Australia, to determine the fix positions for marking of the WA/SA border at Deakin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1921 used wireless radio time signals &amp; other methods for position of the NT/WA border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547941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1922 the Wallal expedition to test Einstein’s newly proposed Theory of Relativity.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Expeditions had been previously launched failed due to bad weather, the Great War and instrumental deficiency.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550043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Solar eclipse was on the 21 September 1922 and the most favourable site Eighty Mile Beach on the northern coast of Western Australia.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Party's from England, the US, Canada, India, Perth Observatory, and Alexander Ross, the New Zealand Government Astronomer, and J.B.O. Hosking of Melbourne Observatory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525807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US team’s telescopes worked perfectly, and a few plates developed on the spot showed excellent images.</a:t>
            </a:r>
            <a:endParaRPr lang="en-AU" dirty="0"/>
          </a:p>
          <a:p>
            <a:endParaRPr lang="en-AU" dirty="0"/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April 1923, after meticulous research of the plates, the results were announced to Einstein and to the world with Einstein theories being vindicated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425445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 a surveying background and progressed with rebuilding a post war ravaged Observatory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Staff had been reduced to two people during the great depression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Rejuvenated the time service, seismology services, completing the Astrographic Catalogues and restarted the publications for the Royal Astronomical Society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081985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Between 1949 and 1953 the Edinburgh/Perth Astrographic Catalogues were published which record the position of 139 000 stars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42663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Actively searching for a new site for the Perth Observatory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1348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 of the decision for it to be relocated due to the 1955 Stephenson-Hepburn Report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 plan for how Perth was going to grow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Professor Gordon Stephenson (1908 - 1997) – Town Planner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Alistair Hepburn (1915 – 2004) – Town Planning Commissioner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62349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A place where government offices could be located, close to Parliament House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37669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Sir John Forrest, Western Australia’s first premier wanted new public facilities. The aim for the Observatory</a:t>
            </a:r>
          </a:p>
          <a:p>
            <a:pPr lvl="0"/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Accurate time</a:t>
            </a: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Weather reports</a:t>
            </a: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Record seismic activity</a:t>
            </a: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Observations of the southern sky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42698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Harris, had been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Spigl's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assistant since 1957, became Government Astronomer after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Spigl’s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death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into the role at a time when the Observatory was moved to its new site in Bickley.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053457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clearing of the land and excavations commencing in 1964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331596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77709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Construction of buildings continued through 1965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Staff moved in at very end of 1965.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Built at a cost of $600,000, was opened by the Premier, David Brand, on 30/09/66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24147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Harris oversaw the installation of a meridian circle telescope from the Hamburg Observatory in Germany in 1967.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expedition revised, enlarged &amp; more accurate meridian catalogue of the South Sky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Perth 70 meridian catalogue mapped the position nearly 25,000 stars.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63975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1967, Harris worked with the University of Western Australia to install a 16-inch telescope at the Observatory that was built and used by the UWA staff and students, as well as Perth Observatory staff.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Astrographic telescope recommenced observations in 1968 was in storage since 1963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30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15840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1968, Perth Observatory joined NASA IPPP a project consisting of 7 telescopes 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Designed to collect 35mm photographic data.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117983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1974, observations were scaled down to only the three most successful stations</a:t>
            </a: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1976, the program was suspended, and replaced by space probe technology.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32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618345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In 1966 He also restarted the public tours and also continued time and tide services</a:t>
            </a:r>
          </a:p>
          <a:p>
            <a:endParaRPr lang="en-AU" dirty="0"/>
          </a:p>
          <a:p>
            <a:r>
              <a:rPr lang="en-AU" dirty="0"/>
              <a:t>In 1970 Harris form dedicated Perth Observatory Meridian team resulting in the Perth 75 meridian catalogue which mapped nearing 2600 stars.</a:t>
            </a:r>
          </a:p>
          <a:p>
            <a:endParaRPr lang="en-AU" dirty="0"/>
          </a:p>
          <a:p>
            <a:r>
              <a:rPr lang="en-AU" dirty="0"/>
              <a:t>Responsible for 1973 IAU Symposium being held in Perth</a:t>
            </a:r>
          </a:p>
          <a:p>
            <a:endParaRPr lang="en-AU" dirty="0"/>
          </a:p>
          <a:p>
            <a:r>
              <a:rPr lang="en-AU" dirty="0"/>
              <a:t>Like his predecessor, he died at an early age, 49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35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480159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AU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Acting Government Astronomer until it was made official in 1979</a:t>
            </a:r>
          </a:p>
          <a:p>
            <a:pPr>
              <a:lnSpc>
                <a:spcPct val="115000"/>
              </a:lnSpc>
            </a:pPr>
            <a:endParaRPr lang="en-AU" sz="12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AU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After arriving in Australia in 1964 from Bulgaria,</a:t>
            </a:r>
          </a:p>
          <a:p>
            <a:endParaRPr lang="en-AU" sz="12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AU" sz="12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Nikoloff</a:t>
            </a:r>
            <a:r>
              <a:rPr lang="en-AU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also worked with the German Hamburg Observatory meridian circle telescope expedition on the Perth 70 catalogue.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36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31140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Cooke had drawn up a design for the foundation stone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504017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Would go to helped with the Perth 83 meridian catalogue which mapped the positions of over 12,000 stars.</a:t>
            </a:r>
          </a:p>
          <a:p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37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135616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1977, Perth Observatory hosted Dr Mills from Lowell Observatory in Arizona, who had come to Perth to study the occultation of the star SAO158687 by Uranus. 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Monitored the intensity of the starlight through a special filter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38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913025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1980, the Celestron 14” Telescope Dome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1982, with the closure of the Sydney Observatory for research, Perth Observatory was the last State funded Observatory in Australia.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Iwan retired in 1985 and died in 2015 at the age of 93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39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49183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Oversaw Perth Observatory played a vital role in research of the Comet Halley in 1986.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comet approached the Earth from the north, went behind the Sun, and then reappeared in the southern skies, and not accessible to northern hemisphere.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40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772336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Positions of the comet taken with the Astrographic telescope were used to fine tune the positions of the comet for armada of spacecraft heading for the comet. 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10% of all Earth-based positions of Comet Halley were taken from Perth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41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7503188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University of Maryland astronomers used Perth telescopes and the first digital camera in WA to study the physics of the comet, 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rotation period of the comet and CN Jets were confirmed from images taken from the Observatory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42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700536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1987, Minister for Works and Services, Peter Dowding, asked the Observatory to 'justify' their research projects and their annual budget of $750,000.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Half the staff were made redundant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1988 the staff decided to provide night tours again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43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41503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In the early 1990s, the Lowell telescope was equipped with a special camera and automated with help from academics from UWA, Curtin, and Murdoch Universities</a:t>
            </a:r>
          </a:p>
          <a:p>
            <a:endParaRPr lang="en-AU" dirty="0"/>
          </a:p>
          <a:p>
            <a:r>
              <a:rPr lang="en-AU" dirty="0"/>
              <a:t>By 1996, six Supernovae had been discovered.</a:t>
            </a:r>
          </a:p>
          <a:p>
            <a:endParaRPr lang="en-AU" dirty="0"/>
          </a:p>
          <a:p>
            <a:r>
              <a:rPr lang="en-AU" dirty="0"/>
              <a:t>It was also during this period the museum was established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44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89843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The end of 1993 would see his retirement of Mike. 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wanted to bring the Observatory into the digital age: CCD imaging, and robotic telescopes.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Being part of the DEC we had the advantage allowing for the networking of computers to remote control of telescopes.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45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697001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Observatory also celebrated its centenary. The event was held on the 21/09/96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Premier Richard Court who laid a new commemorative foundation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series of ‘carpark astronomy nights’ were also held around the Perth City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46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23559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9400552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1996 the Perth Observatory Volunteer Group was created to help the Astronomers with the NST’s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2001 the POVG became incorporated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47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810721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2001 the ‘Atlas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Coelestis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was donated by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Ethelwin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Flamsteed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Moffatt 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ten are believed to exist in the World.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2005, the Perth Observatory was also entered on the Register of WA Heritage Places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48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0487945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The winds of change blow hard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49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799048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Research was to be finish in 2010</a:t>
            </a:r>
          </a:p>
          <a:p>
            <a:endParaRPr lang="en-AU" dirty="0"/>
          </a:p>
          <a:p>
            <a:r>
              <a:rPr lang="en-AU" dirty="0"/>
              <a:t>It was death by a 1000 cuts</a:t>
            </a:r>
          </a:p>
          <a:p>
            <a:endParaRPr lang="en-AU" dirty="0"/>
          </a:p>
          <a:p>
            <a:r>
              <a:rPr lang="en-AU" dirty="0"/>
              <a:t>Not helped with the financial mismanagement of the dome for the Lowell Telescope’s bigger brother which caused good employees to lose their jobs in the crossfire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50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299345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Government focused on the SKA and ICRAR, the Gravity Wave Centre at Gingin.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51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1207318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 J Biggs is forced to resigned in 2010 and Mr Ralph Martin acted in the Directors position until 2013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2009, the POVG took control of performing public tours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dirty="0"/>
              <a:t>Three months into joining the Observatory just before our Christmas BBQ we found out that redundancies had been offered</a:t>
            </a:r>
          </a:p>
          <a:p>
            <a:endParaRPr lang="en-AU" dirty="0"/>
          </a:p>
          <a:p>
            <a:r>
              <a:rPr lang="en-AU" dirty="0"/>
              <a:t>Greg Lowe the last manager under government rule finished on the 28</a:t>
            </a:r>
            <a:r>
              <a:rPr lang="en-AU" baseline="30000" dirty="0"/>
              <a:t>th</a:t>
            </a:r>
            <a:r>
              <a:rPr lang="en-AU" dirty="0"/>
              <a:t> of February the 2015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52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6848213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June 2015 POVG entered into a 1 year community partnership agreement with DPAW which is now a 10 year agreement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53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344443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We’ve gone to: Albany, Borden, Carnarvon, Geraldton, Hyden, Kalgoorlie, Karratha, Newman, Southern Cross and Trayning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done viewings at the Perth Cultural Centre, the Old Perth Observatory with ODAT, parks with councils and schools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54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911109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 we celebrated the 120</a:t>
            </a:r>
            <a:r>
              <a:rPr lang="en-AU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birthday, the 50</a:t>
            </a:r>
            <a:r>
              <a:rPr lang="en-AU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anniversary of the Bickley, and POVG 20</a:t>
            </a:r>
            <a:r>
              <a:rPr lang="en-AU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AU" dirty="0"/>
          </a:p>
          <a:p>
            <a:r>
              <a:rPr lang="en-AU" dirty="0"/>
              <a:t>Got 2500 people to the Open Day</a:t>
            </a:r>
          </a:p>
          <a:p>
            <a:endParaRPr lang="en-AU" dirty="0"/>
          </a:p>
          <a:p>
            <a:r>
              <a:rPr lang="en-AU" dirty="0"/>
              <a:t>ABC Stargazing Live World Record Attempt</a:t>
            </a:r>
          </a:p>
          <a:p>
            <a:endParaRPr lang="en-AU" dirty="0"/>
          </a:p>
          <a:p>
            <a:r>
              <a:rPr lang="en-AU" dirty="0"/>
              <a:t>May the 4</a:t>
            </a:r>
            <a:r>
              <a:rPr lang="en-AU" baseline="30000" dirty="0"/>
              <a:t>th</a:t>
            </a:r>
            <a:endParaRPr lang="en-AU" dirty="0"/>
          </a:p>
          <a:p>
            <a:endParaRPr lang="en-AU" dirty="0"/>
          </a:p>
          <a:p>
            <a:r>
              <a:rPr lang="en-AU" dirty="0"/>
              <a:t>Movie Night and Sundowners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55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869258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Neill DeGrasse Tyson, Perth Wildcats Captain Damien Martin and former NASA Apollo Flight Director Gerry Griffin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56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1918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Developed time service that provide regular time signals to shipping at Fremantle,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State railways, and the telegraph system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controlled public clocks in Perth and 21 towns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0848786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 Governor, Minister Dave Kelly, MLA for Kalamunda Matthew Hughes, Shadow Ministers Donna Faragher and Libby Mettam, Ken Wyatt and Alan </a:t>
            </a:r>
            <a:r>
              <a:rPr lang="en-AU" dirty="0" err="1"/>
              <a:t>Tudge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57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7394666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Got the call a week out do to an observatory in NSW and Japan couldn’t do 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 the equipment and know how, but we had crappy internet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Crashed our website with 2500 visitors to our site within a couple of hours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58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5288541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1.1 million views with over 18,000 views at anyone time with 5,000 person waiting 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has 150 people at the Observatory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59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5290708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3.4 million views for the July 2018 Total Lunar Eclipse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 600,000 views for the July 2019 Partial Lunar Eclipse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 </a:t>
            </a:r>
            <a:r>
              <a:rPr lang="en-AU" b="0" i="0" dirty="0">
                <a:solidFill>
                  <a:srgbClr val="AAAAAA"/>
                </a:solidFill>
                <a:effectLst/>
                <a:latin typeface="Roboto" panose="02000000000000000000" pitchFamily="2" charset="0"/>
              </a:rPr>
              <a:t>834,000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views for the May 2021 Total Lunar Eclipse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We’ve done live streaming through the telescopes since COVID started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60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6310280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Wednesday the 29</a:t>
            </a:r>
            <a:r>
              <a:rPr lang="en-AU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September 2021 we c</a:t>
            </a:r>
            <a:r>
              <a:rPr lang="en-AU" sz="12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elebrated our 125</a:t>
            </a:r>
            <a:r>
              <a:rPr lang="en-AU" sz="1200" baseline="30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th</a:t>
            </a:r>
            <a:r>
              <a:rPr lang="en-AU" sz="12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 birthday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And held CosmosCon on Saturday the 2</a:t>
            </a:r>
            <a:r>
              <a:rPr lang="en-AU" sz="1200" baseline="30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nd</a:t>
            </a:r>
            <a:r>
              <a:rPr lang="en-AU" sz="12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 of October 2021 to celebrate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bg1">
                  <a:lumMod val="9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bg1">
                    <a:lumMod val="9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We got 600 people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61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410274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Since lockdown finished in 2020 our night tours have been booked up months in advanced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won the 2017 Volunteering WA Organisation Of The Year on our first try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have DGR status now that allows us to go for grants and donations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62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1969967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Night Cameras have been installed on the roof of the main building to record meteors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COMSPOC telescope records the night sky for satellites and space junk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Recorded the Occultation of the asteroids </a:t>
            </a:r>
            <a:r>
              <a:rPr lang="en-AU" b="0" i="0" dirty="0">
                <a:solidFill>
                  <a:srgbClr val="333333"/>
                </a:solidFill>
                <a:effectLst/>
                <a:latin typeface="-apple-system"/>
              </a:rPr>
              <a:t>Patroclus and Menoetius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NASA’s Lucy mission in Shark Bay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63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92080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Weather forecasts were also displayed in prominent places in the city and published in the press.</a:t>
            </a:r>
          </a:p>
          <a:p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Weather recordings were collated and published as annual Meteorological Reports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Observatory also provided tide tables for the north-west ports, and astronomical information, including tables of sunrise and sunset</a:t>
            </a:r>
            <a:endParaRPr lang="en-AU" dirty="0"/>
          </a:p>
          <a:p>
            <a:endParaRPr lang="en-AU" dirty="0"/>
          </a:p>
          <a:p>
            <a:r>
              <a:rPr lang="en-AU" dirty="0"/>
              <a:t>Cooke also confirmed that the weather was coming from the Indian ocean and then reaching SA, VIC, NSW and then NZ</a:t>
            </a:r>
          </a:p>
          <a:p>
            <a:endParaRPr lang="en-AU" dirty="0"/>
          </a:p>
          <a:p>
            <a:r>
              <a:rPr lang="en-AU" dirty="0"/>
              <a:t>Until 1908 when it was given to the Bureau of Meteorology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59563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Invited to contribute to the Carte Du Ciel Program (1901 to 1919)</a:t>
            </a:r>
          </a:p>
          <a:p>
            <a:endParaRPr lang="en-AU" dirty="0"/>
          </a:p>
          <a:p>
            <a:r>
              <a:rPr lang="en-AU" dirty="0"/>
              <a:t>A Catalogue of 420 Standard Stars was published by the Perth Observatory</a:t>
            </a:r>
          </a:p>
          <a:p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Established the exact latitude and longitude for the Observatory in 1899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45498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 lectures in astronomy were provided in the evening.</a:t>
            </a:r>
          </a:p>
          <a:p>
            <a:endParaRPr lang="en-AU" dirty="0"/>
          </a:p>
          <a:p>
            <a:r>
              <a:rPr lang="en-AU" dirty="0"/>
              <a:t>The Calver for bought in 1910 to be the first public viewing telescope to give more time to research for the Astrograph and to study Halley’s Comet</a:t>
            </a:r>
          </a:p>
          <a:p>
            <a:endParaRPr lang="en-AU" dirty="0"/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1912, Cooke resigned to take up an appointment with the Sydney Observatory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278699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 position was not officially filled until 1920, when Harold Curlewis was promoted from Acting Government Astronomer to Government Astronomer.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Due to the state government’s lack of support for the Observatory. 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5121-D675-42CC-8B25-4F8984E0A798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92532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1DDE-8105-4E89-8DEC-1E1811E79A8B}" type="datetimeFigureOut">
              <a:rPr lang="en-AU" smtClean="0"/>
              <a:t>18/09/2024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3BD4C-9421-4FEC-80F9-85C1245E17F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8121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1DDE-8105-4E89-8DEC-1E1811E79A8B}" type="datetimeFigureOut">
              <a:rPr lang="en-AU" smtClean="0"/>
              <a:t>18/09/2024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3BD4C-9421-4FEC-80F9-85C1245E17F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1885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1DDE-8105-4E89-8DEC-1E1811E79A8B}" type="datetimeFigureOut">
              <a:rPr lang="en-AU" smtClean="0"/>
              <a:t>18/09/2024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3BD4C-9421-4FEC-80F9-85C1245E17F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0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1DDE-8105-4E89-8DEC-1E1811E79A8B}" type="datetimeFigureOut">
              <a:rPr lang="en-AU" smtClean="0"/>
              <a:t>18/09/2024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3BD4C-9421-4FEC-80F9-85C1245E17F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6339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1DDE-8105-4E89-8DEC-1E1811E79A8B}" type="datetimeFigureOut">
              <a:rPr lang="en-AU" smtClean="0"/>
              <a:t>18/09/2024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3BD4C-9421-4FEC-80F9-85C1245E17F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34097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1DDE-8105-4E89-8DEC-1E1811E79A8B}" type="datetimeFigureOut">
              <a:rPr lang="en-AU" smtClean="0"/>
              <a:t>18/09/2024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3BD4C-9421-4FEC-80F9-85C1245E17F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10421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1DDE-8105-4E89-8DEC-1E1811E79A8B}" type="datetimeFigureOut">
              <a:rPr lang="en-AU" smtClean="0"/>
              <a:t>18/09/2024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3BD4C-9421-4FEC-80F9-85C1245E17F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0968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1DDE-8105-4E89-8DEC-1E1811E79A8B}" type="datetimeFigureOut">
              <a:rPr lang="en-AU" smtClean="0"/>
              <a:t>18/09/2024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3BD4C-9421-4FEC-80F9-85C1245E17F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9463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1DDE-8105-4E89-8DEC-1E1811E79A8B}" type="datetimeFigureOut">
              <a:rPr lang="en-AU" smtClean="0"/>
              <a:t>18/09/2024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3BD4C-9421-4FEC-80F9-85C1245E17F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23694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1DDE-8105-4E89-8DEC-1E1811E79A8B}" type="datetimeFigureOut">
              <a:rPr lang="en-AU" smtClean="0"/>
              <a:t>18/09/2024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3BD4C-9421-4FEC-80F9-85C1245E17F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9086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1DDE-8105-4E89-8DEC-1E1811E79A8B}" type="datetimeFigureOut">
              <a:rPr lang="en-AU" smtClean="0"/>
              <a:t>18/09/2024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3BD4C-9421-4FEC-80F9-85C1245E17F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52423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81DDE-8105-4E89-8DEC-1E1811E79A8B}" type="datetimeFigureOut">
              <a:rPr lang="en-AU" smtClean="0"/>
              <a:t>18/09/2024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3BD4C-9421-4FEC-80F9-85C1245E17F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0815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9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7.png"/><Relationship Id="rId4" Type="http://schemas.openxmlformats.org/officeDocument/2006/relationships/notesSlide" Target="../notesSlides/notesSlide5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Perth Observatory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Present</a:t>
            </a:r>
          </a:p>
        </p:txBody>
      </p:sp>
    </p:spTree>
    <p:extLst>
      <p:ext uri="{BB962C8B-B14F-4D97-AF65-F5344CB8AC3E}">
        <p14:creationId xmlns:p14="http://schemas.microsoft.com/office/powerpoint/2010/main" val="433624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Looking On To King’s Park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418" y="1600200"/>
            <a:ext cx="6727164" cy="4525963"/>
          </a:xfrm>
        </p:spPr>
      </p:pic>
    </p:spTree>
    <p:extLst>
      <p:ext uri="{BB962C8B-B14F-4D97-AF65-F5344CB8AC3E}">
        <p14:creationId xmlns:p14="http://schemas.microsoft.com/office/powerpoint/2010/main" val="1994345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Public Viewing Area</a:t>
            </a:r>
          </a:p>
        </p:txBody>
      </p:sp>
      <p:pic>
        <p:nvPicPr>
          <p:cNvPr id="5" name="Picture 2" descr="Observatory Calver Public Viewing_V2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600200"/>
            <a:ext cx="5904656" cy="411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9071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Harold Curlewis Era</a:t>
            </a:r>
            <a:b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</a:br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1912 to 1940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070" y="1916833"/>
            <a:ext cx="2694098" cy="3888432"/>
          </a:xfrm>
        </p:spPr>
      </p:pic>
    </p:spTree>
    <p:extLst>
      <p:ext uri="{BB962C8B-B14F-4D97-AF65-F5344CB8AC3E}">
        <p14:creationId xmlns:p14="http://schemas.microsoft.com/office/powerpoint/2010/main" val="2719969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Bah! Just a flesh wound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164" y="1661375"/>
            <a:ext cx="6802228" cy="3639833"/>
          </a:xfrm>
        </p:spPr>
      </p:pic>
    </p:spTree>
    <p:extLst>
      <p:ext uri="{BB962C8B-B14F-4D97-AF65-F5344CB8AC3E}">
        <p14:creationId xmlns:p14="http://schemas.microsoft.com/office/powerpoint/2010/main" val="3150207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We Stave Off Death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962944"/>
            <a:ext cx="7010400" cy="3800475"/>
          </a:xfrm>
        </p:spPr>
      </p:pic>
    </p:spTree>
    <p:extLst>
      <p:ext uri="{BB962C8B-B14F-4D97-AF65-F5344CB8AC3E}">
        <p14:creationId xmlns:p14="http://schemas.microsoft.com/office/powerpoint/2010/main" val="159779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Curlewis using a 12" theodolite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831" y="1988839"/>
            <a:ext cx="3258345" cy="3647929"/>
          </a:xfrm>
        </p:spPr>
      </p:pic>
    </p:spTree>
    <p:extLst>
      <p:ext uri="{BB962C8B-B14F-4D97-AF65-F5344CB8AC3E}">
        <p14:creationId xmlns:p14="http://schemas.microsoft.com/office/powerpoint/2010/main" val="1775559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The Wallal Expedition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1" y="1600201"/>
            <a:ext cx="5112568" cy="3875327"/>
          </a:xfrm>
        </p:spPr>
      </p:pic>
    </p:spTree>
    <p:extLst>
      <p:ext uri="{BB962C8B-B14F-4D97-AF65-F5344CB8AC3E}">
        <p14:creationId xmlns:p14="http://schemas.microsoft.com/office/powerpoint/2010/main" val="3094461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The Wallal Expedition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736" y="1600201"/>
            <a:ext cx="5137552" cy="3955915"/>
          </a:xfrm>
        </p:spPr>
      </p:pic>
    </p:spTree>
    <p:extLst>
      <p:ext uri="{BB962C8B-B14F-4D97-AF65-F5344CB8AC3E}">
        <p14:creationId xmlns:p14="http://schemas.microsoft.com/office/powerpoint/2010/main" val="6643799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The Wallal Expedition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601" y="1600200"/>
            <a:ext cx="3194797" cy="4525963"/>
          </a:xfrm>
        </p:spPr>
      </p:pic>
    </p:spTree>
    <p:extLst>
      <p:ext uri="{BB962C8B-B14F-4D97-AF65-F5344CB8AC3E}">
        <p14:creationId xmlns:p14="http://schemas.microsoft.com/office/powerpoint/2010/main" val="41429061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Hyman </a:t>
            </a:r>
            <a:r>
              <a:rPr lang="en-AU" sz="4000" dirty="0" err="1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Spigyl</a:t>
            </a:r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 Era</a:t>
            </a:r>
            <a:b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</a:br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1940 to 1962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916417"/>
            <a:ext cx="2664296" cy="4001681"/>
          </a:xfrm>
        </p:spPr>
      </p:pic>
    </p:spTree>
    <p:extLst>
      <p:ext uri="{BB962C8B-B14F-4D97-AF65-F5344CB8AC3E}">
        <p14:creationId xmlns:p14="http://schemas.microsoft.com/office/powerpoint/2010/main" val="1784647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6711" y="0"/>
            <a:ext cx="12529392" cy="6938152"/>
          </a:xfrm>
        </p:spPr>
      </p:pic>
      <p:sp>
        <p:nvSpPr>
          <p:cNvPr id="5" name="Rectangle 4"/>
          <p:cNvSpPr/>
          <p:nvPr/>
        </p:nvSpPr>
        <p:spPr>
          <a:xfrm>
            <a:off x="-1188639" y="5229200"/>
            <a:ext cx="95984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AU" sz="4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We're Not Dead Yet</a:t>
            </a:r>
          </a:p>
        </p:txBody>
      </p:sp>
    </p:spTree>
    <p:extLst>
      <p:ext uri="{BB962C8B-B14F-4D97-AF65-F5344CB8AC3E}">
        <p14:creationId xmlns:p14="http://schemas.microsoft.com/office/powerpoint/2010/main" val="31971122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Edinburgh/Perth Astrographic Catalogues 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740" y="1816224"/>
            <a:ext cx="5336556" cy="3917032"/>
          </a:xfrm>
        </p:spPr>
      </p:pic>
    </p:spTree>
    <p:extLst>
      <p:ext uri="{BB962C8B-B14F-4D97-AF65-F5344CB8AC3E}">
        <p14:creationId xmlns:p14="http://schemas.microsoft.com/office/powerpoint/2010/main" val="19696317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The Dome Roof Being Removed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131917"/>
            <a:ext cx="4876800" cy="3462528"/>
          </a:xfrm>
        </p:spPr>
      </p:pic>
    </p:spTree>
    <p:extLst>
      <p:ext uri="{BB962C8B-B14F-4D97-AF65-F5344CB8AC3E}">
        <p14:creationId xmlns:p14="http://schemas.microsoft.com/office/powerpoint/2010/main" val="18859465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The Dome Being Demolished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648" y="2147157"/>
            <a:ext cx="4870704" cy="3432048"/>
          </a:xfrm>
        </p:spPr>
      </p:pic>
    </p:spTree>
    <p:extLst>
      <p:ext uri="{BB962C8B-B14F-4D97-AF65-F5344CB8AC3E}">
        <p14:creationId xmlns:p14="http://schemas.microsoft.com/office/powerpoint/2010/main" val="2397598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Dumas House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675" y="1977231"/>
            <a:ext cx="5200650" cy="3771900"/>
          </a:xfrm>
        </p:spPr>
      </p:pic>
    </p:spTree>
    <p:extLst>
      <p:ext uri="{BB962C8B-B14F-4D97-AF65-F5344CB8AC3E}">
        <p14:creationId xmlns:p14="http://schemas.microsoft.com/office/powerpoint/2010/main" val="313568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Bertrand Harris Era</a:t>
            </a:r>
            <a:b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</a:br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1962 to 1974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7" y="1844824"/>
            <a:ext cx="3240361" cy="4096456"/>
          </a:xfrm>
        </p:spPr>
      </p:pic>
    </p:spTree>
    <p:extLst>
      <p:ext uri="{BB962C8B-B14F-4D97-AF65-F5344CB8AC3E}">
        <p14:creationId xmlns:p14="http://schemas.microsoft.com/office/powerpoint/2010/main" val="42629418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Minister For Works Cutting First Tree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648" y="2104485"/>
            <a:ext cx="4870704" cy="3517392"/>
          </a:xfrm>
        </p:spPr>
      </p:pic>
    </p:spTree>
    <p:extLst>
      <p:ext uri="{BB962C8B-B14F-4D97-AF65-F5344CB8AC3E}">
        <p14:creationId xmlns:p14="http://schemas.microsoft.com/office/powerpoint/2010/main" val="24160823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Then The Bulldozers Came In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125821"/>
            <a:ext cx="4876800" cy="3474720"/>
          </a:xfrm>
        </p:spPr>
      </p:pic>
    </p:spTree>
    <p:extLst>
      <p:ext uri="{BB962C8B-B14F-4D97-AF65-F5344CB8AC3E}">
        <p14:creationId xmlns:p14="http://schemas.microsoft.com/office/powerpoint/2010/main" val="38962136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The Land Is Cleared By 1964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156301"/>
            <a:ext cx="4876800" cy="3413760"/>
          </a:xfrm>
        </p:spPr>
      </p:pic>
    </p:spTree>
    <p:extLst>
      <p:ext uri="{BB962C8B-B14F-4D97-AF65-F5344CB8AC3E}">
        <p14:creationId xmlns:p14="http://schemas.microsoft.com/office/powerpoint/2010/main" val="38539304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The Main Office Being Built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208117"/>
            <a:ext cx="4876800" cy="3310128"/>
          </a:xfrm>
        </p:spPr>
      </p:pic>
    </p:spTree>
    <p:extLst>
      <p:ext uri="{BB962C8B-B14F-4D97-AF65-F5344CB8AC3E}">
        <p14:creationId xmlns:p14="http://schemas.microsoft.com/office/powerpoint/2010/main" val="22385578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The Meridian Dome Being Built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648" y="2141061"/>
            <a:ext cx="4870704" cy="3444240"/>
          </a:xfrm>
        </p:spPr>
      </p:pic>
    </p:spTree>
    <p:extLst>
      <p:ext uri="{BB962C8B-B14F-4D97-AF65-F5344CB8AC3E}">
        <p14:creationId xmlns:p14="http://schemas.microsoft.com/office/powerpoint/2010/main" val="3801558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A Young Colony On The Rise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701" y="1600200"/>
            <a:ext cx="5700597" cy="4525963"/>
          </a:xfrm>
        </p:spPr>
      </p:pic>
    </p:spTree>
    <p:extLst>
      <p:ext uri="{BB962C8B-B14F-4D97-AF65-F5344CB8AC3E}">
        <p14:creationId xmlns:p14="http://schemas.microsoft.com/office/powerpoint/2010/main" val="895162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Astrographic Dome Being Rebuilt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670" y="2084831"/>
            <a:ext cx="5038659" cy="3556701"/>
          </a:xfrm>
        </p:spPr>
      </p:pic>
    </p:spTree>
    <p:extLst>
      <p:ext uri="{BB962C8B-B14F-4D97-AF65-F5344CB8AC3E}">
        <p14:creationId xmlns:p14="http://schemas.microsoft.com/office/powerpoint/2010/main" val="34686634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Lowell Dome Pillars Being Set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648" y="2211165"/>
            <a:ext cx="4870704" cy="3304032"/>
          </a:xfrm>
        </p:spPr>
      </p:pic>
    </p:spTree>
    <p:extLst>
      <p:ext uri="{BB962C8B-B14F-4D97-AF65-F5344CB8AC3E}">
        <p14:creationId xmlns:p14="http://schemas.microsoft.com/office/powerpoint/2010/main" val="24148760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969CBD-90E6-403A-AC0C-C813397EB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647" y="1898348"/>
            <a:ext cx="4870704" cy="39991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Truck Laden With The Dome</a:t>
            </a:r>
          </a:p>
        </p:txBody>
      </p:sp>
    </p:spTree>
    <p:extLst>
      <p:ext uri="{BB962C8B-B14F-4D97-AF65-F5344CB8AC3E}">
        <p14:creationId xmlns:p14="http://schemas.microsoft.com/office/powerpoint/2010/main" val="3122702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Warning To OHS Workers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950" y="2636912"/>
            <a:ext cx="3086100" cy="1962150"/>
          </a:xfrm>
        </p:spPr>
      </p:pic>
    </p:spTree>
    <p:extLst>
      <p:ext uri="{BB962C8B-B14F-4D97-AF65-F5344CB8AC3E}">
        <p14:creationId xmlns:p14="http://schemas.microsoft.com/office/powerpoint/2010/main" val="6094229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Lowell Dome Pillars Being Set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84784"/>
            <a:ext cx="6336704" cy="4623653"/>
          </a:xfrm>
        </p:spPr>
      </p:pic>
    </p:spTree>
    <p:extLst>
      <p:ext uri="{BB962C8B-B14F-4D97-AF65-F5344CB8AC3E}">
        <p14:creationId xmlns:p14="http://schemas.microsoft.com/office/powerpoint/2010/main" val="27382525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Aerial Shot Of The Observatory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600200"/>
            <a:ext cx="5904656" cy="4258719"/>
          </a:xfrm>
        </p:spPr>
      </p:pic>
    </p:spTree>
    <p:extLst>
      <p:ext uri="{BB962C8B-B14F-4D97-AF65-F5344CB8AC3E}">
        <p14:creationId xmlns:p14="http://schemas.microsoft.com/office/powerpoint/2010/main" val="36449115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Iwan </a:t>
            </a:r>
            <a:r>
              <a:rPr lang="en-AU" sz="4000" dirty="0" err="1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Nikoloff</a:t>
            </a:r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 Era</a:t>
            </a:r>
            <a:b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</a:br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1974 to 1984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543" y="1600200"/>
            <a:ext cx="3314914" cy="4525963"/>
          </a:xfrm>
        </p:spPr>
      </p:pic>
    </p:spTree>
    <p:extLst>
      <p:ext uri="{BB962C8B-B14F-4D97-AF65-F5344CB8AC3E}">
        <p14:creationId xmlns:p14="http://schemas.microsoft.com/office/powerpoint/2010/main" val="17478311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Hamburg Observatory Meridian Circle Telescope Expedition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846958"/>
            <a:ext cx="2729789" cy="4246338"/>
          </a:xfrm>
        </p:spPr>
      </p:pic>
    </p:spTree>
    <p:extLst>
      <p:ext uri="{BB962C8B-B14F-4D97-AF65-F5344CB8AC3E}">
        <p14:creationId xmlns:p14="http://schemas.microsoft.com/office/powerpoint/2010/main" val="24477994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Co-Discovering Uranus’s Ring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25656736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Sydney Observatory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564" y="1600201"/>
            <a:ext cx="5510740" cy="4133055"/>
          </a:xfrm>
        </p:spPr>
      </p:pic>
    </p:spTree>
    <p:extLst>
      <p:ext uri="{BB962C8B-B14F-4D97-AF65-F5344CB8AC3E}">
        <p14:creationId xmlns:p14="http://schemas.microsoft.com/office/powerpoint/2010/main" val="3118125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Sir John Forrest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086" y="1628801"/>
            <a:ext cx="3427739" cy="4464495"/>
          </a:xfrm>
        </p:spPr>
      </p:pic>
    </p:spTree>
    <p:extLst>
      <p:ext uri="{BB962C8B-B14F-4D97-AF65-F5344CB8AC3E}">
        <p14:creationId xmlns:p14="http://schemas.microsoft.com/office/powerpoint/2010/main" val="29839454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Mike Candy Era</a:t>
            </a:r>
            <a:b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</a:br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1985 to 1993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543" y="1600200"/>
            <a:ext cx="3314914" cy="4525963"/>
          </a:xfrm>
        </p:spPr>
      </p:pic>
    </p:spTree>
    <p:extLst>
      <p:ext uri="{BB962C8B-B14F-4D97-AF65-F5344CB8AC3E}">
        <p14:creationId xmlns:p14="http://schemas.microsoft.com/office/powerpoint/2010/main" val="33318351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Comet Halley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0" y="1910556"/>
            <a:ext cx="5905500" cy="3905250"/>
          </a:xfrm>
        </p:spPr>
      </p:pic>
    </p:spTree>
    <p:extLst>
      <p:ext uri="{BB962C8B-B14F-4D97-AF65-F5344CB8AC3E}">
        <p14:creationId xmlns:p14="http://schemas.microsoft.com/office/powerpoint/2010/main" val="3982040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First Digital Camera Used In WA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269077"/>
            <a:ext cx="4876800" cy="3188208"/>
          </a:xfrm>
        </p:spPr>
      </p:pic>
    </p:spTree>
    <p:extLst>
      <p:ext uri="{BB962C8B-B14F-4D97-AF65-F5344CB8AC3E}">
        <p14:creationId xmlns:p14="http://schemas.microsoft.com/office/powerpoint/2010/main" val="40314926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Night Tours Are Restarted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532" y="1916833"/>
            <a:ext cx="5510764" cy="3672407"/>
          </a:xfrm>
        </p:spPr>
      </p:pic>
    </p:spTree>
    <p:extLst>
      <p:ext uri="{BB962C8B-B14F-4D97-AF65-F5344CB8AC3E}">
        <p14:creationId xmlns:p14="http://schemas.microsoft.com/office/powerpoint/2010/main" val="859881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The Lowell Telescope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8580910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James Biggs Era</a:t>
            </a:r>
            <a:b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</a:br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1994 to 2010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543" y="1600200"/>
            <a:ext cx="3314914" cy="4525963"/>
          </a:xfrm>
        </p:spPr>
      </p:pic>
    </p:spTree>
    <p:extLst>
      <p:ext uri="{BB962C8B-B14F-4D97-AF65-F5344CB8AC3E}">
        <p14:creationId xmlns:p14="http://schemas.microsoft.com/office/powerpoint/2010/main" val="29529105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Centenary Foundation Stone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252" y="1916832"/>
            <a:ext cx="5777019" cy="3528392"/>
          </a:xfrm>
        </p:spPr>
      </p:pic>
    </p:spTree>
    <p:extLst>
      <p:ext uri="{BB962C8B-B14F-4D97-AF65-F5344CB8AC3E}">
        <p14:creationId xmlns:p14="http://schemas.microsoft.com/office/powerpoint/2010/main" val="42074795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The POVG Founding Members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432" y="1600200"/>
            <a:ext cx="6037135" cy="4525963"/>
          </a:xfrm>
        </p:spPr>
      </p:pic>
    </p:spTree>
    <p:extLst>
      <p:ext uri="{BB962C8B-B14F-4D97-AF65-F5344CB8AC3E}">
        <p14:creationId xmlns:p14="http://schemas.microsoft.com/office/powerpoint/2010/main" val="19073781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Atlas </a:t>
            </a:r>
            <a:r>
              <a:rPr lang="en-AU" sz="4000" dirty="0" err="1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Coelestis</a:t>
            </a:r>
            <a:endParaRPr lang="en-AU" sz="4000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520" y="2001045"/>
            <a:ext cx="6130815" cy="3444179"/>
          </a:xfrm>
        </p:spPr>
      </p:pic>
    </p:spTree>
    <p:extLst>
      <p:ext uri="{BB962C8B-B14F-4D97-AF65-F5344CB8AC3E}">
        <p14:creationId xmlns:p14="http://schemas.microsoft.com/office/powerpoint/2010/main" val="30780114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End Of Era But Also A Rebirth</a:t>
            </a:r>
            <a:b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</a:br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2010 to Present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051663"/>
            <a:ext cx="6509736" cy="3321553"/>
          </a:xfrm>
        </p:spPr>
      </p:pic>
    </p:spTree>
    <p:extLst>
      <p:ext uri="{BB962C8B-B14F-4D97-AF65-F5344CB8AC3E}">
        <p14:creationId xmlns:p14="http://schemas.microsoft.com/office/powerpoint/2010/main" val="2218574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William Ernest Cooke Era</a:t>
            </a:r>
            <a:b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</a:br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1896 to 1912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44824"/>
            <a:ext cx="2575223" cy="4165923"/>
          </a:xfrm>
        </p:spPr>
      </p:pic>
    </p:spTree>
    <p:extLst>
      <p:ext uri="{BB962C8B-B14F-4D97-AF65-F5344CB8AC3E}">
        <p14:creationId xmlns:p14="http://schemas.microsoft.com/office/powerpoint/2010/main" val="106192845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chemeClr val="bg1"/>
                </a:solidFill>
                <a:latin typeface="Century Gothic" panose="020B0502020202020204" pitchFamily="34" charset="0"/>
              </a:rPr>
              <a:t>The Bomb Shell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94" y="1988841"/>
            <a:ext cx="6508242" cy="3501434"/>
          </a:xfrm>
        </p:spPr>
      </p:pic>
    </p:spTree>
    <p:extLst>
      <p:ext uri="{BB962C8B-B14F-4D97-AF65-F5344CB8AC3E}">
        <p14:creationId xmlns:p14="http://schemas.microsoft.com/office/powerpoint/2010/main" val="1982949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Square Kilometre Array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916832"/>
            <a:ext cx="5256584" cy="3788438"/>
          </a:xfrm>
        </p:spPr>
      </p:pic>
    </p:spTree>
    <p:extLst>
      <p:ext uri="{BB962C8B-B14F-4D97-AF65-F5344CB8AC3E}">
        <p14:creationId xmlns:p14="http://schemas.microsoft.com/office/powerpoint/2010/main" val="235019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Ralph Martin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543" y="1600200"/>
            <a:ext cx="3314914" cy="4525963"/>
          </a:xfrm>
        </p:spPr>
      </p:pic>
    </p:spTree>
    <p:extLst>
      <p:ext uri="{BB962C8B-B14F-4D97-AF65-F5344CB8AC3E}">
        <p14:creationId xmlns:p14="http://schemas.microsoft.com/office/powerpoint/2010/main" val="1961780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Signing </a:t>
            </a:r>
            <a:r>
              <a:rPr lang="en-AU" sz="400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Of The 10 Year </a:t>
            </a:r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Commercial Agreement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775" y="2253456"/>
            <a:ext cx="5886450" cy="3219450"/>
          </a:xfrm>
        </p:spPr>
      </p:pic>
    </p:spTree>
    <p:extLst>
      <p:ext uri="{BB962C8B-B14F-4D97-AF65-F5344CB8AC3E}">
        <p14:creationId xmlns:p14="http://schemas.microsoft.com/office/powerpoint/2010/main" val="6607065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Offsite Events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9A8E96-6F2B-4479-9765-CCC2ECA3F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26" y="1736626"/>
            <a:ext cx="5848794" cy="386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9399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Special Events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62968"/>
            <a:ext cx="3260813" cy="2304256"/>
          </a:xfrm>
        </p:spPr>
      </p:pic>
      <p:pic>
        <p:nvPicPr>
          <p:cNvPr id="9" name="Picture 8" descr="A person holding a gun&#10;&#10;Description automatically generated">
            <a:extLst>
              <a:ext uri="{FF2B5EF4-FFF2-40B4-BE49-F238E27FC236}">
                <a16:creationId xmlns:a16="http://schemas.microsoft.com/office/drawing/2014/main" id="{653791BC-6428-4DA1-86B5-638BE0ABB9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021794"/>
            <a:ext cx="4096455" cy="2304256"/>
          </a:xfrm>
          <a:prstGeom prst="rect">
            <a:avLst/>
          </a:prstGeom>
        </p:spPr>
      </p:pic>
      <p:pic>
        <p:nvPicPr>
          <p:cNvPr id="11" name="Picture 10" descr="A crowd of people in a dark room&#10;&#10;Description automatically generated">
            <a:extLst>
              <a:ext uri="{FF2B5EF4-FFF2-40B4-BE49-F238E27FC236}">
                <a16:creationId xmlns:a16="http://schemas.microsoft.com/office/drawing/2014/main" id="{9A4B7C6F-6207-484E-A5CB-3767455726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777" y="1436908"/>
            <a:ext cx="3495151" cy="233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5909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Special Guests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095114-8574-4EAF-B27C-244F370704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352" y="1417639"/>
            <a:ext cx="3630648" cy="2227386"/>
          </a:xfrm>
          <a:prstGeom prst="rect">
            <a:avLst/>
          </a:prstGeom>
        </p:spPr>
      </p:pic>
      <p:pic>
        <p:nvPicPr>
          <p:cNvPr id="1026" name="Picture 2" descr="https://instagram.fper1-1.fna.fbcdn.net/vp/c1e02a5972fd69c1700e47e89e8347db/5B87B5CA/t51.2885-15/e15/12519301_1775499549337979_1538995277_n.jpg">
            <a:extLst>
              <a:ext uri="{FF2B5EF4-FFF2-40B4-BE49-F238E27FC236}">
                <a16:creationId xmlns:a16="http://schemas.microsoft.com/office/drawing/2014/main" id="{3D7D771C-BB0D-4E70-95BA-1997637C5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258" y="1417638"/>
            <a:ext cx="3353706" cy="431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2472236C-1498-4D5F-A8AD-011480AEB5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1894294"/>
              </p:ext>
            </p:extLst>
          </p:nvPr>
        </p:nvGraphicFramePr>
        <p:xfrm>
          <a:off x="941352" y="3778194"/>
          <a:ext cx="3630648" cy="1955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5" imgW="4698360" imgH="3136320" progId="Photoshop.Image.18">
                  <p:embed/>
                </p:oleObj>
              </mc:Choice>
              <mc:Fallback>
                <p:oleObj name="Image" r:id="rId5" imgW="4698360" imgH="3136320" progId="Photoshop.Image.18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2472236C-1498-4D5F-A8AD-011480AEB5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41352" y="3778194"/>
                        <a:ext cx="3630648" cy="1955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808130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Politicians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1F8456-9435-433A-A85C-5FB8BC2AD2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842164"/>
            <a:ext cx="3444348" cy="20379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BDC62D-0FA1-418E-B069-3D16533E71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09" y="3842164"/>
            <a:ext cx="2343809" cy="2037906"/>
          </a:xfrm>
          <a:prstGeom prst="rect">
            <a:avLst/>
          </a:prstGeom>
        </p:spPr>
      </p:pic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931C38B9-3830-4E41-8177-56032842D2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90" y="1436175"/>
            <a:ext cx="3403181" cy="2171081"/>
          </a:xfrm>
          <a:prstGeom prst="rect">
            <a:avLst/>
          </a:prstGeom>
        </p:spPr>
      </p:pic>
      <p:pic>
        <p:nvPicPr>
          <p:cNvPr id="8" name="Picture 7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35767305-DBF6-4AA2-B9C6-2504772A8C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17638"/>
            <a:ext cx="3276364" cy="218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405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Streaming The Blue Blood Moon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2700B0-747E-43DD-A096-F9FE24FE09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172" y="1717493"/>
            <a:ext cx="5848794" cy="389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6474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CA63B9-C663-4F3D-8CB2-C04F953717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24" y="1738608"/>
            <a:ext cx="6922289" cy="38991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Streaming The Blue Blood Moon</a:t>
            </a:r>
          </a:p>
        </p:txBody>
      </p:sp>
    </p:spTree>
    <p:extLst>
      <p:ext uri="{BB962C8B-B14F-4D97-AF65-F5344CB8AC3E}">
        <p14:creationId xmlns:p14="http://schemas.microsoft.com/office/powerpoint/2010/main" val="3503443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The Foundation Stone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060848"/>
            <a:ext cx="6092488" cy="3713444"/>
          </a:xfrm>
        </p:spPr>
      </p:pic>
    </p:spTree>
    <p:extLst>
      <p:ext uri="{BB962C8B-B14F-4D97-AF65-F5344CB8AC3E}">
        <p14:creationId xmlns:p14="http://schemas.microsoft.com/office/powerpoint/2010/main" val="3908706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Streaming The Moon &amp; Eclipses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B067D3-3A03-4242-BC01-ABABE3B925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438" y="1709663"/>
            <a:ext cx="3254515" cy="18254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256970-4B23-4A26-86CA-249F65A873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09663"/>
            <a:ext cx="3250704" cy="1825425"/>
          </a:xfrm>
          <a:prstGeom prst="rect">
            <a:avLst/>
          </a:prstGeom>
        </p:spPr>
      </p:pic>
      <p:pic>
        <p:nvPicPr>
          <p:cNvPr id="8" name="Picture 7" descr="A picture containing dark&#10;&#10;Description automatically generated">
            <a:extLst>
              <a:ext uri="{FF2B5EF4-FFF2-40B4-BE49-F238E27FC236}">
                <a16:creationId xmlns:a16="http://schemas.microsoft.com/office/drawing/2014/main" id="{8ED8F364-DE9E-4056-B9DE-236C5203E8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761456" y="3856835"/>
            <a:ext cx="3250704" cy="223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1502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Celebrated Our 125</a:t>
            </a:r>
            <a:r>
              <a:rPr lang="en-AU" sz="4000" baseline="30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th</a:t>
            </a:r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 Birthday</a:t>
            </a:r>
          </a:p>
        </p:txBody>
      </p:sp>
      <p:pic>
        <p:nvPicPr>
          <p:cNvPr id="5" name="Picture 4" descr="A group of people in a room&#10;&#10;Description automatically generated with medium confidence">
            <a:extLst>
              <a:ext uri="{FF2B5EF4-FFF2-40B4-BE49-F238E27FC236}">
                <a16:creationId xmlns:a16="http://schemas.microsoft.com/office/drawing/2014/main" id="{532DE427-4CA2-4642-9C73-776AF6AA69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750" y="3923980"/>
            <a:ext cx="3034217" cy="2024920"/>
          </a:xfrm>
          <a:prstGeom prst="rect">
            <a:avLst/>
          </a:prstGeom>
        </p:spPr>
      </p:pic>
      <p:pic>
        <p:nvPicPr>
          <p:cNvPr id="7" name="Picture 6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4410C650-3724-41B6-9574-2D40DF6855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750" y="1554232"/>
            <a:ext cx="3034217" cy="2024920"/>
          </a:xfrm>
          <a:prstGeom prst="rect">
            <a:avLst/>
          </a:prstGeom>
        </p:spPr>
      </p:pic>
      <p:pic>
        <p:nvPicPr>
          <p:cNvPr id="9" name="Picture 8" descr="A picture containing text, tree, dark&#10;&#10;Description automatically generated">
            <a:extLst>
              <a:ext uri="{FF2B5EF4-FFF2-40B4-BE49-F238E27FC236}">
                <a16:creationId xmlns:a16="http://schemas.microsoft.com/office/drawing/2014/main" id="{71DC1B2F-C109-44FF-A48C-45824C336A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641" y="3923980"/>
            <a:ext cx="3034217" cy="2024920"/>
          </a:xfrm>
          <a:prstGeom prst="rect">
            <a:avLst/>
          </a:prstGeom>
        </p:spPr>
      </p:pic>
      <p:pic>
        <p:nvPicPr>
          <p:cNvPr id="11" name="Picture 10" descr="A picture containing person, wall, indoor, ceiling&#10;&#10;Description automatically generated">
            <a:extLst>
              <a:ext uri="{FF2B5EF4-FFF2-40B4-BE49-F238E27FC236}">
                <a16:creationId xmlns:a16="http://schemas.microsoft.com/office/drawing/2014/main" id="{F1844FB3-0FC5-4692-B9AC-3C5C1FE5D1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641" y="1561274"/>
            <a:ext cx="3034217" cy="202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88406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The Future Is Bright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7FFBCB-B735-4FCA-AFA4-7CE1FB2BC1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73" y="1481003"/>
            <a:ext cx="2917039" cy="43242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19D425-F95E-4003-AA72-0575451675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9" y="1498481"/>
            <a:ext cx="4059784" cy="20700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E9743F-10EB-4BC7-98F5-163BAB072F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9" y="3735184"/>
            <a:ext cx="4059784" cy="207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30975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Research Is Coming Back</a:t>
            </a:r>
          </a:p>
        </p:txBody>
      </p:sp>
      <p:pic>
        <p:nvPicPr>
          <p:cNvPr id="3" name="2022-07-22_Patroclus_G11_5x-speedup">
            <a:hlinkClick r:id="" action="ppaction://media"/>
            <a:extLst>
              <a:ext uri="{FF2B5EF4-FFF2-40B4-BE49-F238E27FC236}">
                <a16:creationId xmlns:a16="http://schemas.microsoft.com/office/drawing/2014/main" id="{4088AF2A-C54D-A74F-BD13-BB72AB1DB0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51720" y="1412776"/>
            <a:ext cx="5040560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13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The Observatory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938" y="1600200"/>
            <a:ext cx="6268123" cy="4525963"/>
          </a:xfrm>
        </p:spPr>
      </p:pic>
    </p:spTree>
    <p:extLst>
      <p:ext uri="{BB962C8B-B14F-4D97-AF65-F5344CB8AC3E}">
        <p14:creationId xmlns:p14="http://schemas.microsoft.com/office/powerpoint/2010/main" val="555206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Plans For The Fremantle Time Ball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783" y="1600200"/>
            <a:ext cx="5870434" cy="4525963"/>
          </a:xfrm>
        </p:spPr>
      </p:pic>
    </p:spTree>
    <p:extLst>
      <p:ext uri="{BB962C8B-B14F-4D97-AF65-F5344CB8AC3E}">
        <p14:creationId xmlns:p14="http://schemas.microsoft.com/office/powerpoint/2010/main" val="2153609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sz="4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Cooke’s Weather Map Of Australia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277" y="1600200"/>
            <a:ext cx="2657446" cy="4525963"/>
          </a:xfrm>
        </p:spPr>
      </p:pic>
    </p:spTree>
    <p:extLst>
      <p:ext uri="{BB962C8B-B14F-4D97-AF65-F5344CB8AC3E}">
        <p14:creationId xmlns:p14="http://schemas.microsoft.com/office/powerpoint/2010/main" val="91237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1950</TotalTime>
  <Words>2242</Words>
  <Application>Microsoft Office PowerPoint</Application>
  <PresentationFormat>On-screen Show (4:3)</PresentationFormat>
  <Paragraphs>323</Paragraphs>
  <Slides>63</Slides>
  <Notes>56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0" baseType="lpstr">
      <vt:lpstr>-apple-system</vt:lpstr>
      <vt:lpstr>Arial</vt:lpstr>
      <vt:lpstr>Calibri</vt:lpstr>
      <vt:lpstr>Century Gothic</vt:lpstr>
      <vt:lpstr>Roboto</vt:lpstr>
      <vt:lpstr>Office Theme</vt:lpstr>
      <vt:lpstr>Image</vt:lpstr>
      <vt:lpstr>Perth Observatory</vt:lpstr>
      <vt:lpstr>PowerPoint Presentation</vt:lpstr>
      <vt:lpstr>A Young Colony On The Rise</vt:lpstr>
      <vt:lpstr>Sir John Forrest</vt:lpstr>
      <vt:lpstr>William Ernest Cooke Era 1896 to 1912</vt:lpstr>
      <vt:lpstr>The Foundation Stone</vt:lpstr>
      <vt:lpstr>The Observatory</vt:lpstr>
      <vt:lpstr>Plans For The Fremantle Time Ball</vt:lpstr>
      <vt:lpstr>Cooke’s Weather Map Of Australia</vt:lpstr>
      <vt:lpstr>Looking On To King’s Park</vt:lpstr>
      <vt:lpstr>Public Viewing Area</vt:lpstr>
      <vt:lpstr>Harold Curlewis Era 1912 to 1940</vt:lpstr>
      <vt:lpstr>Bah! Just a flesh wound</vt:lpstr>
      <vt:lpstr>We Stave Off Death</vt:lpstr>
      <vt:lpstr>Curlewis using a 12" theodolite</vt:lpstr>
      <vt:lpstr>The Wallal Expedition</vt:lpstr>
      <vt:lpstr>The Wallal Expedition</vt:lpstr>
      <vt:lpstr>The Wallal Expedition</vt:lpstr>
      <vt:lpstr>Hyman Spigyl Era 1940 to 1962</vt:lpstr>
      <vt:lpstr>Edinburgh/Perth Astrographic Catalogues </vt:lpstr>
      <vt:lpstr>The Dome Roof Being Removed</vt:lpstr>
      <vt:lpstr>The Dome Being Demolished</vt:lpstr>
      <vt:lpstr>Dumas House</vt:lpstr>
      <vt:lpstr>Bertrand Harris Era 1962 to 1974</vt:lpstr>
      <vt:lpstr>Minister For Works Cutting First Tree</vt:lpstr>
      <vt:lpstr>Then The Bulldozers Came In</vt:lpstr>
      <vt:lpstr>The Land Is Cleared By 1964</vt:lpstr>
      <vt:lpstr>The Main Office Being Built</vt:lpstr>
      <vt:lpstr>The Meridian Dome Being Built</vt:lpstr>
      <vt:lpstr>Astrographic Dome Being Rebuilt</vt:lpstr>
      <vt:lpstr>Lowell Dome Pillars Being Set</vt:lpstr>
      <vt:lpstr>Truck Laden With The Dome</vt:lpstr>
      <vt:lpstr>Warning To OHS Workers</vt:lpstr>
      <vt:lpstr>Lowell Dome Pillars Being Set</vt:lpstr>
      <vt:lpstr>Aerial Shot Of The Observatory</vt:lpstr>
      <vt:lpstr>Iwan Nikoloff Era 1974 to 1984</vt:lpstr>
      <vt:lpstr>Hamburg Observatory Meridian Circle Telescope Expedition</vt:lpstr>
      <vt:lpstr>Co-Discovering Uranus’s Ring</vt:lpstr>
      <vt:lpstr>Sydney Observatory</vt:lpstr>
      <vt:lpstr>Mike Candy Era 1985 to 1993</vt:lpstr>
      <vt:lpstr>Comet Halley</vt:lpstr>
      <vt:lpstr>First Digital Camera Used In WA</vt:lpstr>
      <vt:lpstr>Night Tours Are Restarted</vt:lpstr>
      <vt:lpstr>The Lowell Telescope</vt:lpstr>
      <vt:lpstr>James Biggs Era 1994 to 2010</vt:lpstr>
      <vt:lpstr>Centenary Foundation Stone</vt:lpstr>
      <vt:lpstr>The POVG Founding Members</vt:lpstr>
      <vt:lpstr>Atlas Coelestis</vt:lpstr>
      <vt:lpstr>End Of Era But Also A Rebirth 2010 to Present</vt:lpstr>
      <vt:lpstr>The Bomb Shell</vt:lpstr>
      <vt:lpstr>Square Kilometre Array</vt:lpstr>
      <vt:lpstr>Ralph Martin</vt:lpstr>
      <vt:lpstr>Signing Of The 10 Year Commercial Agreement</vt:lpstr>
      <vt:lpstr>Offsite Events</vt:lpstr>
      <vt:lpstr>Special Events</vt:lpstr>
      <vt:lpstr>Special Guests</vt:lpstr>
      <vt:lpstr>Politicians</vt:lpstr>
      <vt:lpstr>Streaming The Blue Blood Moon</vt:lpstr>
      <vt:lpstr>Streaming The Blue Blood Moon</vt:lpstr>
      <vt:lpstr>Streaming The Moon &amp; Eclipses</vt:lpstr>
      <vt:lpstr>Celebrated Our 125th Birthday</vt:lpstr>
      <vt:lpstr>The Future Is Bright</vt:lpstr>
      <vt:lpstr>Research Is Coming Back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Matt Woods</dc:creator>
  <cp:lastModifiedBy>Tour Administrator (Matt Woods)</cp:lastModifiedBy>
  <cp:revision>83</cp:revision>
  <dcterms:created xsi:type="dcterms:W3CDTF">2016-06-06T14:13:50Z</dcterms:created>
  <dcterms:modified xsi:type="dcterms:W3CDTF">2024-09-18T08:23:33Z</dcterms:modified>
</cp:coreProperties>
</file>